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564"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11/19/2021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11/19/2021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11/19/2021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11/19/2021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pPr/>
              <a:t>11/19/2021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pPr/>
              <a:t>11/19/2021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11/19/2021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11/19/2021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11/19/2021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ransition spd="slow">
    <p:randomBar dir="vert"/>
  </p:transition>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Рисунок 4">
            <a:extLst>
              <a:ext uri="{FF2B5EF4-FFF2-40B4-BE49-F238E27FC236}">
                <a16:creationId xmlns="" xmlns:a16="http://schemas.microsoft.com/office/drawing/2014/main" id="{35F6922F-40C8-AD42-AD31-5919C620F308}"/>
              </a:ext>
            </a:extLst>
          </p:cNvPr>
          <p:cNvPicPr>
            <a:picLocks noChangeAspect="1"/>
          </p:cNvPicPr>
          <p:nvPr/>
        </p:nvPicPr>
        <p:blipFill>
          <a:blip r:embed="rId2"/>
          <a:stretch>
            <a:fillRect/>
          </a:stretch>
        </p:blipFill>
        <p:spPr>
          <a:xfrm>
            <a:off x="-88742" y="0"/>
            <a:ext cx="12280741" cy="7205870"/>
          </a:xfrm>
          <a:prstGeom prst="rect">
            <a:avLst/>
          </a:prstGeom>
        </p:spPr>
      </p:pic>
      <p:sp>
        <p:nvSpPr>
          <p:cNvPr id="5" name="TextBox 4">
            <a:extLst>
              <a:ext uri="{FF2B5EF4-FFF2-40B4-BE49-F238E27FC236}">
                <a16:creationId xmlns="" xmlns:a16="http://schemas.microsoft.com/office/drawing/2014/main" id="{83B6C5F0-1FB8-1846-9B8A-A90DD476FEF2}"/>
              </a:ext>
            </a:extLst>
          </p:cNvPr>
          <p:cNvSpPr txBox="1"/>
          <p:nvPr/>
        </p:nvSpPr>
        <p:spPr>
          <a:xfrm>
            <a:off x="1153648" y="656692"/>
            <a:ext cx="6549177" cy="3416320"/>
          </a:xfrm>
          <a:prstGeom prst="rect">
            <a:avLst/>
          </a:prstGeom>
          <a:noFill/>
        </p:spPr>
        <p:txBody>
          <a:bodyPr wrap="square" rtlCol="0">
            <a:spAutoFit/>
          </a:bodyPr>
          <a:lstStyle/>
          <a:p>
            <a:pPr algn="l"/>
            <a:r>
              <a:rPr lang="ru-RU" sz="5400" b="1" i="1" dirty="0" err="1" smtClean="0">
                <a:solidFill>
                  <a:schemeClr val="bg1"/>
                </a:solidFill>
                <a:latin typeface="Times New Roman" panose="02020603050405020304" pitchFamily="18" charset="0"/>
                <a:cs typeface="Times New Roman" panose="02020603050405020304" pitchFamily="18" charset="0"/>
              </a:rPr>
              <a:t>Тақырыбы: </a:t>
            </a:r>
            <a:r>
              <a:rPr lang="ru-RU" sz="5400" b="1" i="1" dirty="0" err="1">
                <a:solidFill>
                  <a:schemeClr val="bg1"/>
                </a:solidFill>
                <a:latin typeface="Times New Roman" panose="02020603050405020304" pitchFamily="18" charset="0"/>
                <a:cs typeface="Times New Roman" panose="02020603050405020304" pitchFamily="18" charset="0"/>
              </a:rPr>
              <a:t>Ы.Алтынсариннің </a:t>
            </a:r>
            <a:r>
              <a:rPr lang="ru-RU" sz="5400" b="1" i="1" dirty="0">
                <a:solidFill>
                  <a:schemeClr val="bg1"/>
                </a:solidFill>
                <a:latin typeface="Times New Roman" panose="02020603050405020304" pitchFamily="18" charset="0"/>
                <a:cs typeface="Times New Roman" panose="02020603050405020304" pitchFamily="18" charset="0"/>
              </a:rPr>
              <a:t>180 </a:t>
            </a:r>
            <a:r>
              <a:rPr lang="ru-RU" sz="5400" b="1" i="1" dirty="0" err="1">
                <a:solidFill>
                  <a:schemeClr val="bg1"/>
                </a:solidFill>
                <a:latin typeface="Times New Roman" panose="02020603050405020304" pitchFamily="18" charset="0"/>
                <a:cs typeface="Times New Roman" panose="02020603050405020304" pitchFamily="18" charset="0"/>
              </a:rPr>
              <a:t>жылдық </a:t>
            </a:r>
            <a:r>
              <a:rPr lang="ru-RU" sz="5400" b="1" i="1" dirty="0">
                <a:solidFill>
                  <a:schemeClr val="bg1"/>
                </a:solidFill>
                <a:latin typeface="Times New Roman" panose="02020603050405020304" pitchFamily="18" charset="0"/>
                <a:cs typeface="Times New Roman" panose="02020603050405020304" pitchFamily="18" charset="0"/>
              </a:rPr>
              <a:t>мерей </a:t>
            </a:r>
            <a:r>
              <a:rPr lang="ru-RU" sz="5400" b="1" i="1" dirty="0" err="1">
                <a:solidFill>
                  <a:schemeClr val="bg1"/>
                </a:solidFill>
                <a:latin typeface="Times New Roman" panose="02020603050405020304" pitchFamily="18" charset="0"/>
                <a:cs typeface="Times New Roman" panose="02020603050405020304" pitchFamily="18" charset="0"/>
              </a:rPr>
              <a:t>тойы</a:t>
            </a:r>
            <a:r>
              <a:rPr lang="ru-RU" sz="5400" b="1" i="1"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1114671607"/>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CB8D0CF-1BA1-AC4C-80A3-41DBC2542B24}"/>
              </a:ext>
            </a:extLst>
          </p:cNvPr>
          <p:cNvSpPr>
            <a:spLocks noGrp="1"/>
          </p:cNvSpPr>
          <p:nvPr>
            <p:ph type="title"/>
          </p:nvPr>
        </p:nvSpPr>
        <p:spPr>
          <a:xfrm rot="10800000" flipV="1">
            <a:off x="1372310" y="2204357"/>
            <a:ext cx="9447379" cy="2449286"/>
          </a:xfrm>
        </p:spPr>
        <p:txBody>
          <a:bodyPr>
            <a:normAutofit/>
          </a:bodyPr>
          <a:lstStyle/>
          <a:p>
            <a:pPr algn="ctr"/>
            <a:r>
              <a:rPr lang="ru-RU" sz="7200" b="1" i="1">
                <a:latin typeface="Times New Roman" panose="02020603050405020304" pitchFamily="18" charset="0"/>
                <a:cs typeface="Times New Roman" panose="02020603050405020304" pitchFamily="18" charset="0"/>
              </a:rPr>
              <a:t>Назарларыңызға рахмет!!! </a:t>
            </a:r>
          </a:p>
        </p:txBody>
      </p:sp>
    </p:spTree>
    <p:extLst>
      <p:ext uri="{BB962C8B-B14F-4D97-AF65-F5344CB8AC3E}">
        <p14:creationId xmlns:p14="http://schemas.microsoft.com/office/powerpoint/2010/main" xmlns="" val="30741213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856482B5-C5F5-124A-8B39-CEFE5ECA7362}"/>
              </a:ext>
            </a:extLst>
          </p:cNvPr>
          <p:cNvSpPr>
            <a:spLocks noGrp="1"/>
          </p:cNvSpPr>
          <p:nvPr>
            <p:ph idx="1"/>
          </p:nvPr>
        </p:nvSpPr>
        <p:spPr>
          <a:xfrm>
            <a:off x="1377989" y="471187"/>
            <a:ext cx="10820400" cy="1594733"/>
          </a:xfrm>
        </p:spPr>
        <p:txBody>
          <a:bodyPr>
            <a:normAutofit/>
          </a:bodyPr>
          <a:lstStyle/>
          <a:p>
            <a:pPr marL="0" indent="0">
              <a:buNone/>
            </a:pPr>
            <a:r>
              <a:rPr lang="ru-RU" sz="2800" b="1" i="1">
                <a:latin typeface="Times New Roman" panose="02020603050405020304" pitchFamily="18" charset="0"/>
                <a:cs typeface="Times New Roman" panose="02020603050405020304" pitchFamily="18" charset="0"/>
              </a:rPr>
              <a:t>180 жыл бұрын (1841-1889) қазақтың аса көрнекті ағартушы педагогы, жазушы, этнограф, фольклоршы Алтынсарин Ыбырай (шын аты – Ибраһим) дүниеге келді. </a:t>
            </a:r>
          </a:p>
        </p:txBody>
      </p:sp>
      <p:pic>
        <p:nvPicPr>
          <p:cNvPr id="4" name="Рисунок 4">
            <a:extLst>
              <a:ext uri="{FF2B5EF4-FFF2-40B4-BE49-F238E27FC236}">
                <a16:creationId xmlns="" xmlns:a16="http://schemas.microsoft.com/office/drawing/2014/main" id="{CD2BE860-E9B7-0D47-9603-4BF9DB453F78}"/>
              </a:ext>
            </a:extLst>
          </p:cNvPr>
          <p:cNvPicPr>
            <a:picLocks noChangeAspect="1"/>
          </p:cNvPicPr>
          <p:nvPr/>
        </p:nvPicPr>
        <p:blipFill>
          <a:blip r:embed="rId2"/>
          <a:stretch>
            <a:fillRect/>
          </a:stretch>
        </p:blipFill>
        <p:spPr>
          <a:xfrm>
            <a:off x="1318552" y="1997556"/>
            <a:ext cx="4209497" cy="4366130"/>
          </a:xfrm>
          <a:prstGeom prst="rect">
            <a:avLst/>
          </a:prstGeom>
        </p:spPr>
      </p:pic>
      <p:sp>
        <p:nvSpPr>
          <p:cNvPr id="5" name="TextBox 4">
            <a:extLst>
              <a:ext uri="{FF2B5EF4-FFF2-40B4-BE49-F238E27FC236}">
                <a16:creationId xmlns="" xmlns:a16="http://schemas.microsoft.com/office/drawing/2014/main" id="{1DCAC951-072E-244D-8DA3-46E0B4B3291A}"/>
              </a:ext>
            </a:extLst>
          </p:cNvPr>
          <p:cNvSpPr txBox="1"/>
          <p:nvPr/>
        </p:nvSpPr>
        <p:spPr>
          <a:xfrm>
            <a:off x="6318447" y="2710532"/>
            <a:ext cx="5306197" cy="2954655"/>
          </a:xfrm>
          <a:prstGeom prst="rect">
            <a:avLst/>
          </a:prstGeom>
          <a:noFill/>
        </p:spPr>
        <p:txBody>
          <a:bodyPr wrap="square" rtlCol="0">
            <a:spAutoFit/>
          </a:bodyPr>
          <a:lstStyle/>
          <a:p>
            <a:pPr algn="l"/>
            <a:r>
              <a:rPr lang="ru-RU"/>
              <a:t>
  </a:t>
            </a:r>
            <a:r>
              <a:rPr lang="ru-RU" sz="2800" b="1" i="1">
                <a:latin typeface="Times New Roman" panose="02020603050405020304" pitchFamily="18" charset="0"/>
                <a:cs typeface="Times New Roman" panose="02020603050405020304" pitchFamily="18" charset="0"/>
              </a:rPr>
              <a:t>Ыбырай Алтынсарин 1841 жылы 20 қазанда Қостанай облысы, Арақарағай болысында (бұрынғы Затобол ауданы), ауқатты отбасында дүниеге келген. </a:t>
            </a:r>
          </a:p>
        </p:txBody>
      </p:sp>
    </p:spTree>
    <p:extLst>
      <p:ext uri="{BB962C8B-B14F-4D97-AF65-F5344CB8AC3E}">
        <p14:creationId xmlns:p14="http://schemas.microsoft.com/office/powerpoint/2010/main" xmlns="" val="9053019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FDD8999A-D7A6-104D-9EEF-7A6DB3377968}"/>
              </a:ext>
            </a:extLst>
          </p:cNvPr>
          <p:cNvSpPr>
            <a:spLocks noGrp="1"/>
          </p:cNvSpPr>
          <p:nvPr>
            <p:ph idx="1"/>
          </p:nvPr>
        </p:nvSpPr>
        <p:spPr>
          <a:xfrm>
            <a:off x="782825" y="1381725"/>
            <a:ext cx="5943836" cy="4483919"/>
          </a:xfrm>
        </p:spPr>
        <p:txBody>
          <a:bodyPr>
            <a:normAutofit/>
          </a:bodyPr>
          <a:lstStyle/>
          <a:p>
            <a:pPr marL="0" indent="0">
              <a:buNone/>
            </a:pPr>
            <a:r>
              <a:rPr lang="ru-RU" sz="2400" b="1" i="1">
                <a:latin typeface="Times New Roman" panose="02020603050405020304" pitchFamily="18" charset="0"/>
                <a:cs typeface="Times New Roman" panose="02020603050405020304" pitchFamily="18" charset="0"/>
              </a:rPr>
              <a:t>Халқымыздың ұлы перзенті, қазақ жерінде оқу-ағарту ісін жүзеге асырған зиялылар көшбасшысы, тұңғыш халық ағартушысы, қоғамда өзгерісті жасау жолында талмай күресіп, ел игілігі үшін жан аямай еңбек етудің үлгісін көрсеткен, ХІХ ғасырдың екінші жартысында шолпан жұлдыздай жарқырап әлем көгіне шыққан, ұлт тарихында аты мәңгі өшпейтін кемел тұлға-Ыбырай Алтынсарин қоғамдық ой-пікірдің өркендеу тарихында үлкен орын алған педагог, демократ.</a:t>
            </a:r>
          </a:p>
        </p:txBody>
      </p:sp>
      <p:pic>
        <p:nvPicPr>
          <p:cNvPr id="6" name="Рисунок 6">
            <a:extLst>
              <a:ext uri="{FF2B5EF4-FFF2-40B4-BE49-F238E27FC236}">
                <a16:creationId xmlns="" xmlns:a16="http://schemas.microsoft.com/office/drawing/2014/main" id="{949ACB95-0267-4549-9F31-067CA9829C40}"/>
              </a:ext>
            </a:extLst>
          </p:cNvPr>
          <p:cNvPicPr>
            <a:picLocks noChangeAspect="1"/>
          </p:cNvPicPr>
          <p:nvPr/>
        </p:nvPicPr>
        <p:blipFill>
          <a:blip r:embed="rId2"/>
          <a:stretch>
            <a:fillRect/>
          </a:stretch>
        </p:blipFill>
        <p:spPr>
          <a:xfrm>
            <a:off x="7063882" y="924077"/>
            <a:ext cx="3993399" cy="4483919"/>
          </a:xfrm>
          <a:prstGeom prst="rect">
            <a:avLst/>
          </a:prstGeom>
        </p:spPr>
      </p:pic>
      <p:sp>
        <p:nvSpPr>
          <p:cNvPr id="7" name="TextBox 6">
            <a:extLst>
              <a:ext uri="{FF2B5EF4-FFF2-40B4-BE49-F238E27FC236}">
                <a16:creationId xmlns="" xmlns:a16="http://schemas.microsoft.com/office/drawing/2014/main" id="{0E68C5F2-8F74-D144-9732-674CD120A4E0}"/>
              </a:ext>
            </a:extLst>
          </p:cNvPr>
          <p:cNvSpPr txBox="1"/>
          <p:nvPr/>
        </p:nvSpPr>
        <p:spPr>
          <a:xfrm rot="10800000" flipH="1" flipV="1">
            <a:off x="6850901" y="5610757"/>
            <a:ext cx="4961281" cy="646331"/>
          </a:xfrm>
          <a:prstGeom prst="rect">
            <a:avLst/>
          </a:prstGeom>
          <a:noFill/>
        </p:spPr>
        <p:txBody>
          <a:bodyPr wrap="square" rtlCol="0">
            <a:spAutoFit/>
          </a:bodyPr>
          <a:lstStyle/>
          <a:p>
            <a:pPr algn="l"/>
            <a:r>
              <a:rPr lang="ru-RU"/>
              <a:t>Суретте педагог балаларға ғылымды және ана тілінді үйретеді. </a:t>
            </a:r>
          </a:p>
        </p:txBody>
      </p:sp>
    </p:spTree>
    <p:extLst>
      <p:ext uri="{BB962C8B-B14F-4D97-AF65-F5344CB8AC3E}">
        <p14:creationId xmlns:p14="http://schemas.microsoft.com/office/powerpoint/2010/main" xmlns="" val="7592444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C4B87336-F483-D44A-9849-D22D24A8DAA2}"/>
              </a:ext>
            </a:extLst>
          </p:cNvPr>
          <p:cNvSpPr>
            <a:spLocks noGrp="1"/>
          </p:cNvSpPr>
          <p:nvPr>
            <p:ph idx="1"/>
          </p:nvPr>
        </p:nvSpPr>
        <p:spPr>
          <a:xfrm>
            <a:off x="345898" y="1782230"/>
            <a:ext cx="7739508" cy="3041514"/>
          </a:xfrm>
        </p:spPr>
        <p:txBody>
          <a:bodyPr>
            <a:noAutofit/>
          </a:bodyPr>
          <a:lstStyle/>
          <a:p>
            <a:pPr marL="0" indent="0">
              <a:buNone/>
            </a:pPr>
            <a:r>
              <a:rPr lang="ru-RU" sz="2800" b="1" i="1">
                <a:latin typeface="Times New Roman" panose="02020603050405020304" pitchFamily="18" charset="0"/>
                <a:cs typeface="Times New Roman" panose="02020603050405020304" pitchFamily="18" charset="0"/>
              </a:rPr>
              <a:t>Ыбырай Алтынсарин өзі ашқан мектептерде ана тілінің таза оқытылуына көңіл бөліп, тілашар ретінде халықтың ауыз әдебиетін пайдаланып, өзі де ұрпақ тәрбиесіне арналған әдеби шығармалар жазды.Сол әдеби шығармалары арқылы тіршіліктің өзекті мәселерін көтеруге бет бұрды. Ол қазақтың жазба әдебиетінің, әдеби тілінің негізін қалаушылрдың бірі болды. </a:t>
            </a:r>
          </a:p>
        </p:txBody>
      </p:sp>
      <p:pic>
        <p:nvPicPr>
          <p:cNvPr id="4" name="Рисунок 4">
            <a:extLst>
              <a:ext uri="{FF2B5EF4-FFF2-40B4-BE49-F238E27FC236}">
                <a16:creationId xmlns="" xmlns:a16="http://schemas.microsoft.com/office/drawing/2014/main" id="{E592460F-08B2-CB44-B974-00E753E583F5}"/>
              </a:ext>
            </a:extLst>
          </p:cNvPr>
          <p:cNvPicPr>
            <a:picLocks noChangeAspect="1"/>
          </p:cNvPicPr>
          <p:nvPr/>
        </p:nvPicPr>
        <p:blipFill>
          <a:blip r:embed="rId2"/>
          <a:stretch>
            <a:fillRect/>
          </a:stretch>
        </p:blipFill>
        <p:spPr>
          <a:xfrm>
            <a:off x="8378401" y="4390966"/>
            <a:ext cx="3807239" cy="2467034"/>
          </a:xfrm>
          <a:prstGeom prst="rect">
            <a:avLst/>
          </a:prstGeom>
        </p:spPr>
      </p:pic>
      <p:pic>
        <p:nvPicPr>
          <p:cNvPr id="5" name="Рисунок 5">
            <a:extLst>
              <a:ext uri="{FF2B5EF4-FFF2-40B4-BE49-F238E27FC236}">
                <a16:creationId xmlns="" xmlns:a16="http://schemas.microsoft.com/office/drawing/2014/main" id="{E5EAFA8D-8378-834C-8417-38BEF54A1E2D}"/>
              </a:ext>
            </a:extLst>
          </p:cNvPr>
          <p:cNvPicPr>
            <a:picLocks noChangeAspect="1"/>
          </p:cNvPicPr>
          <p:nvPr/>
        </p:nvPicPr>
        <p:blipFill>
          <a:blip r:embed="rId3"/>
          <a:stretch>
            <a:fillRect/>
          </a:stretch>
        </p:blipFill>
        <p:spPr>
          <a:xfrm>
            <a:off x="8231904" y="0"/>
            <a:ext cx="3960096" cy="2215007"/>
          </a:xfrm>
          <a:prstGeom prst="rect">
            <a:avLst/>
          </a:prstGeom>
        </p:spPr>
      </p:pic>
      <p:sp>
        <p:nvSpPr>
          <p:cNvPr id="6" name="TextBox 5">
            <a:extLst>
              <a:ext uri="{FF2B5EF4-FFF2-40B4-BE49-F238E27FC236}">
                <a16:creationId xmlns="" xmlns:a16="http://schemas.microsoft.com/office/drawing/2014/main" id="{E4457ABE-E7F2-CC4D-B3E3-CDB11D52951A}"/>
              </a:ext>
            </a:extLst>
          </p:cNvPr>
          <p:cNvSpPr txBox="1"/>
          <p:nvPr/>
        </p:nvSpPr>
        <p:spPr>
          <a:xfrm rot="10800000" flipV="1">
            <a:off x="8378401" y="2215007"/>
            <a:ext cx="3960097" cy="707886"/>
          </a:xfrm>
          <a:prstGeom prst="rect">
            <a:avLst/>
          </a:prstGeom>
          <a:noFill/>
        </p:spPr>
        <p:txBody>
          <a:bodyPr wrap="square" rtlCol="0">
            <a:spAutoFit/>
          </a:bodyPr>
          <a:lstStyle/>
          <a:p>
            <a:pPr algn="l"/>
            <a:r>
              <a:rPr lang="ru-RU" sz="2000" b="1" i="1">
                <a:latin typeface="Times New Roman" panose="02020603050405020304" pitchFamily="18" charset="0"/>
                <a:cs typeface="Times New Roman" panose="02020603050405020304" pitchFamily="18" charset="0"/>
              </a:rPr>
              <a:t>Ыбырай Алтынсарин 1860 жылы ашқан алғашқы мектеп</a:t>
            </a:r>
          </a:p>
        </p:txBody>
      </p:sp>
    </p:spTree>
    <p:extLst>
      <p:ext uri="{BB962C8B-B14F-4D97-AF65-F5344CB8AC3E}">
        <p14:creationId xmlns:p14="http://schemas.microsoft.com/office/powerpoint/2010/main" xmlns="" val="38424785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 xmlns:a16="http://schemas.microsoft.com/office/drawing/2014/main" id="{BBC27332-9451-8942-A21A-F75AD8F61EF7}"/>
              </a:ext>
            </a:extLst>
          </p:cNvPr>
          <p:cNvPicPr>
            <a:picLocks noGrp="1" noChangeAspect="1"/>
          </p:cNvPicPr>
          <p:nvPr>
            <p:ph idx="1"/>
          </p:nvPr>
        </p:nvPicPr>
        <p:blipFill>
          <a:blip r:embed="rId2"/>
          <a:stretch>
            <a:fillRect/>
          </a:stretch>
        </p:blipFill>
        <p:spPr>
          <a:xfrm>
            <a:off x="6685032" y="865485"/>
            <a:ext cx="5380174" cy="3585887"/>
          </a:xfrm>
        </p:spPr>
      </p:pic>
      <p:sp>
        <p:nvSpPr>
          <p:cNvPr id="2" name="TextBox 1">
            <a:extLst>
              <a:ext uri="{FF2B5EF4-FFF2-40B4-BE49-F238E27FC236}">
                <a16:creationId xmlns="" xmlns:a16="http://schemas.microsoft.com/office/drawing/2014/main" id="{6F329A2E-E894-7945-8B9B-A64A15BA8131}"/>
              </a:ext>
            </a:extLst>
          </p:cNvPr>
          <p:cNvSpPr txBox="1"/>
          <p:nvPr/>
        </p:nvSpPr>
        <p:spPr>
          <a:xfrm>
            <a:off x="5182191" y="2511050"/>
            <a:ext cx="1828800" cy="1828800"/>
          </a:xfrm>
          <a:prstGeom prst="rect">
            <a:avLst/>
          </a:prstGeom>
          <a:noFill/>
        </p:spPr>
        <p:txBody>
          <a:bodyPr wrap="square" rtlCol="0">
            <a:spAutoFit/>
          </a:bodyPr>
          <a:lstStyle/>
          <a:p>
            <a:pPr algn="l"/>
            <a:endParaRPr lang="ru-RU"/>
          </a:p>
        </p:txBody>
      </p:sp>
      <p:sp>
        <p:nvSpPr>
          <p:cNvPr id="3" name="TextBox 2">
            <a:extLst>
              <a:ext uri="{FF2B5EF4-FFF2-40B4-BE49-F238E27FC236}">
                <a16:creationId xmlns="" xmlns:a16="http://schemas.microsoft.com/office/drawing/2014/main" id="{534DCB80-6CAD-7E45-8A07-BADF8EF4BF26}"/>
              </a:ext>
            </a:extLst>
          </p:cNvPr>
          <p:cNvSpPr txBox="1"/>
          <p:nvPr/>
        </p:nvSpPr>
        <p:spPr>
          <a:xfrm>
            <a:off x="459418" y="1473305"/>
            <a:ext cx="5910587" cy="1631216"/>
          </a:xfrm>
          <a:prstGeom prst="rect">
            <a:avLst/>
          </a:prstGeom>
          <a:noFill/>
        </p:spPr>
        <p:txBody>
          <a:bodyPr wrap="square" rtlCol="0">
            <a:spAutoFit/>
          </a:bodyPr>
          <a:lstStyle/>
          <a:p>
            <a:pPr algn="l"/>
            <a:r>
              <a:rPr lang="ru-RU" sz="2000" b="1" i="1" dirty="0" err="1">
                <a:latin typeface="Times New Roman" panose="02020603050405020304" pitchFamily="18" charset="0"/>
                <a:cs typeface="Times New Roman" panose="02020603050405020304" pitchFamily="18" charset="0"/>
              </a:rPr>
              <a:t>Ыбырай</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Алтынсарин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мектеп</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ашқан кезде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балаларға арналған оқулықтар  мүлде жоқ болатын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Дәл </a:t>
            </a:r>
            <a:r>
              <a:rPr lang="ru-RU" sz="2000" b="1" i="1" dirty="0">
                <a:latin typeface="Times New Roman" panose="02020603050405020304" pitchFamily="18" charset="0"/>
                <a:cs typeface="Times New Roman" panose="02020603050405020304" pitchFamily="18" charset="0"/>
              </a:rPr>
              <a:t>осы </a:t>
            </a:r>
            <a:r>
              <a:rPr lang="ru-RU" sz="2000" b="1" i="1" dirty="0" err="1">
                <a:latin typeface="Times New Roman" panose="02020603050405020304" pitchFamily="18" charset="0"/>
                <a:cs typeface="Times New Roman" panose="02020603050405020304" pitchFamily="18" charset="0"/>
              </a:rPr>
              <a:t>жылдарда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өнегелі ұстаз қысқа-қысқа әңгімелер </a:t>
            </a:r>
            <a:r>
              <a:rPr lang="ru-RU" sz="2000" b="1" i="1" dirty="0">
                <a:latin typeface="Times New Roman" panose="02020603050405020304" pitchFamily="18" charset="0"/>
                <a:cs typeface="Times New Roman" panose="02020603050405020304" pitchFamily="18" charset="0"/>
              </a:rPr>
              <a:t>мен </a:t>
            </a:r>
            <a:r>
              <a:rPr lang="ru-RU" sz="2000" b="1" i="1" dirty="0" err="1">
                <a:latin typeface="Times New Roman" panose="02020603050405020304" pitchFamily="18" charset="0"/>
                <a:cs typeface="Times New Roman" panose="02020603050405020304" pitchFamily="18" charset="0"/>
              </a:rPr>
              <a:t>өлеңдер </a:t>
            </a:r>
            <a:r>
              <a:rPr lang="ru-RU" sz="2000" b="1" i="1" dirty="0" err="1" smtClean="0">
                <a:latin typeface="Times New Roman" panose="02020603050405020304" pitchFamily="18" charset="0"/>
                <a:cs typeface="Times New Roman" panose="02020603050405020304" pitchFamily="18" charset="0"/>
              </a:rPr>
              <a:t>шығара </a:t>
            </a:r>
            <a:r>
              <a:rPr lang="ru-RU" sz="2000" b="1" i="1" dirty="0" err="1">
                <a:latin typeface="Times New Roman" panose="02020603050405020304" pitchFamily="18" charset="0"/>
                <a:cs typeface="Times New Roman" panose="02020603050405020304" pitchFamily="18" charset="0"/>
              </a:rPr>
              <a:t>бастайды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оқу құралдарын жазуға кіріседі</a:t>
            </a:r>
            <a:r>
              <a:rPr lang="ru-RU" sz="2000" b="1" i="1"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 xmlns:a16="http://schemas.microsoft.com/office/drawing/2014/main" id="{E6D751BE-9308-504E-B643-2F634587B78D}"/>
              </a:ext>
            </a:extLst>
          </p:cNvPr>
          <p:cNvSpPr txBox="1"/>
          <p:nvPr/>
        </p:nvSpPr>
        <p:spPr>
          <a:xfrm>
            <a:off x="5160006" y="2515487"/>
            <a:ext cx="1828800" cy="1828800"/>
          </a:xfrm>
          <a:prstGeom prst="rect">
            <a:avLst/>
          </a:prstGeom>
          <a:noFill/>
        </p:spPr>
        <p:txBody>
          <a:bodyPr wrap="square" rtlCol="0">
            <a:spAutoFit/>
          </a:bodyPr>
          <a:lstStyle/>
          <a:p>
            <a:pPr algn="l"/>
            <a:endParaRPr lang="ru-RU"/>
          </a:p>
        </p:txBody>
      </p:sp>
      <p:sp>
        <p:nvSpPr>
          <p:cNvPr id="6" name="TextBox 5">
            <a:extLst>
              <a:ext uri="{FF2B5EF4-FFF2-40B4-BE49-F238E27FC236}">
                <a16:creationId xmlns="" xmlns:a16="http://schemas.microsoft.com/office/drawing/2014/main" id="{4A2C3748-317B-FB4F-A3B7-9D498847CD2E}"/>
              </a:ext>
            </a:extLst>
          </p:cNvPr>
          <p:cNvSpPr txBox="1"/>
          <p:nvPr/>
        </p:nvSpPr>
        <p:spPr>
          <a:xfrm>
            <a:off x="443711" y="3636092"/>
            <a:ext cx="5380175" cy="923330"/>
          </a:xfrm>
          <a:prstGeom prst="rect">
            <a:avLst/>
          </a:prstGeom>
          <a:noFill/>
        </p:spPr>
        <p:txBody>
          <a:bodyPr wrap="square" rtlCol="0">
            <a:spAutoFit/>
          </a:bodyPr>
          <a:lstStyle/>
          <a:p>
            <a:pPr algn="l"/>
            <a:r>
              <a:rPr lang="ru-RU" b="1" i="1">
                <a:latin typeface="Times New Roman" panose="02020603050405020304" pitchFamily="18" charset="0"/>
                <a:cs typeface="Times New Roman" panose="02020603050405020304" pitchFamily="18" charset="0"/>
              </a:rPr>
              <a:t>1879 жылы ақынның қазақ мектептеріне арналып жазылған алғашқы ұлттық оқулық –  «Қазақ хрестоматиясы» жарық көрді.</a:t>
            </a:r>
          </a:p>
        </p:txBody>
      </p:sp>
      <p:sp>
        <p:nvSpPr>
          <p:cNvPr id="7" name="TextBox 6">
            <a:extLst>
              <a:ext uri="{FF2B5EF4-FFF2-40B4-BE49-F238E27FC236}">
                <a16:creationId xmlns="" xmlns:a16="http://schemas.microsoft.com/office/drawing/2014/main" id="{D04EDD7C-AEBA-D641-8DC2-EE3A39D49A05}"/>
              </a:ext>
            </a:extLst>
          </p:cNvPr>
          <p:cNvSpPr txBox="1"/>
          <p:nvPr/>
        </p:nvSpPr>
        <p:spPr>
          <a:xfrm>
            <a:off x="2005575" y="4951323"/>
            <a:ext cx="10059631" cy="1631216"/>
          </a:xfrm>
          <a:prstGeom prst="rect">
            <a:avLst/>
          </a:prstGeom>
          <a:noFill/>
        </p:spPr>
        <p:txBody>
          <a:bodyPr wrap="square" rtlCol="0">
            <a:spAutoFit/>
          </a:bodyPr>
          <a:lstStyle/>
          <a:p>
            <a:pPr algn="l"/>
            <a:r>
              <a:rPr lang="ru-RU" sz="2000" b="1" i="1">
                <a:latin typeface="Times New Roman" panose="02020603050405020304" pitchFamily="18" charset="0"/>
                <a:cs typeface="Times New Roman" panose="02020603050405020304" pitchFamily="18" charset="0"/>
              </a:rPr>
              <a:t>Ыбырай «Қазақ хрестоматиясына» кірген өлеңдерінде де халық-ағарту идеясын көтерді. Оның «Кел, балалар, оқылық!», «Өнер-білім бар жұрттар» өлеңдері осындай мақсатта туған. «Кел, балалар, оқылық!» өлеңінде ақын, бір жағынан, жастарды оқуға, білім алуға үндесе, екінші жағынан, оқу, өнер, ғылым-білімге, оның жалпы халық үшін керектігіне еш мән бермейтін ескі көзқарасқа соққы береді. </a:t>
            </a:r>
          </a:p>
        </p:txBody>
      </p:sp>
    </p:spTree>
    <p:extLst>
      <p:ext uri="{BB962C8B-B14F-4D97-AF65-F5344CB8AC3E}">
        <p14:creationId xmlns:p14="http://schemas.microsoft.com/office/powerpoint/2010/main" xmlns="" val="16828304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F76DB4D-5041-DE42-8197-72C8B75325BF}"/>
              </a:ext>
            </a:extLst>
          </p:cNvPr>
          <p:cNvSpPr txBox="1"/>
          <p:nvPr/>
        </p:nvSpPr>
        <p:spPr>
          <a:xfrm>
            <a:off x="5182191" y="2511050"/>
            <a:ext cx="1828800" cy="1828800"/>
          </a:xfrm>
          <a:prstGeom prst="rect">
            <a:avLst/>
          </a:prstGeom>
          <a:noFill/>
        </p:spPr>
        <p:txBody>
          <a:bodyPr wrap="square" rtlCol="0">
            <a:spAutoFit/>
          </a:bodyPr>
          <a:lstStyle/>
          <a:p>
            <a:pPr algn="l"/>
            <a:endParaRPr lang="ru-RU"/>
          </a:p>
        </p:txBody>
      </p:sp>
      <p:sp>
        <p:nvSpPr>
          <p:cNvPr id="2" name="TextBox 1">
            <a:extLst>
              <a:ext uri="{FF2B5EF4-FFF2-40B4-BE49-F238E27FC236}">
                <a16:creationId xmlns="" xmlns:a16="http://schemas.microsoft.com/office/drawing/2014/main" id="{2CB1E2DF-DC80-3A45-8D97-35C725AD4557}"/>
              </a:ext>
            </a:extLst>
          </p:cNvPr>
          <p:cNvSpPr txBox="1"/>
          <p:nvPr/>
        </p:nvSpPr>
        <p:spPr>
          <a:xfrm>
            <a:off x="920068" y="214290"/>
            <a:ext cx="6961882" cy="5994992"/>
          </a:xfrm>
          <a:prstGeom prst="rect">
            <a:avLst/>
          </a:prstGeom>
          <a:noFill/>
        </p:spPr>
        <p:txBody>
          <a:bodyPr wrap="square" rtlCol="0">
            <a:spAutoFit/>
          </a:bodyPr>
          <a:lstStyle/>
          <a:p>
            <a:r>
              <a:rPr lang="ru-RU" sz="2400" b="1" i="1" dirty="0" err="1">
                <a:latin typeface="Times New Roman" panose="02020603050405020304" pitchFamily="18" charset="0"/>
                <a:cs typeface="Times New Roman" panose="02020603050405020304" pitchFamily="18" charset="0"/>
              </a:rPr>
              <a:t>Ыбырай</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Алтынсарин</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қазақ халқының  тағдырына ерекше</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мән берген</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ұлы ағартушы </a:t>
            </a:r>
            <a:r>
              <a:rPr lang="ru-RU" sz="2400" b="1" i="1" dirty="0">
                <a:latin typeface="Times New Roman" panose="02020603050405020304" pitchFamily="18" charset="0"/>
                <a:cs typeface="Times New Roman" panose="02020603050405020304" pitchFamily="18" charset="0"/>
              </a:rPr>
              <a:t>– педагог. </a:t>
            </a:r>
            <a:r>
              <a:rPr lang="ru-RU" sz="2400" b="1" i="1" dirty="0" err="1">
                <a:latin typeface="Times New Roman" panose="02020603050405020304" pitchFamily="18" charset="0"/>
                <a:cs typeface="Times New Roman" panose="02020603050405020304" pitchFamily="18" charset="0"/>
              </a:rPr>
              <a:t>Ы.Алтынсарин</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педагогикасының мұраларының  негізгі</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идеяларының бірі</a:t>
            </a:r>
            <a:r>
              <a:rPr lang="ru-RU" sz="2400" b="1" i="1" dirty="0">
                <a:latin typeface="Times New Roman" panose="02020603050405020304" pitchFamily="18" charset="0"/>
                <a:cs typeface="Times New Roman" panose="02020603050405020304" pitchFamily="18" charset="0"/>
              </a:rPr>
              <a:t> – </a:t>
            </a:r>
            <a:r>
              <a:rPr lang="ru-RU" sz="2400" b="1" i="1" dirty="0" err="1">
                <a:latin typeface="Times New Roman" panose="02020603050405020304" pitchFamily="18" charset="0"/>
                <a:cs typeface="Times New Roman" panose="02020603050405020304" pitchFamily="18" charset="0"/>
              </a:rPr>
              <a:t>адамның өзара қарым </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қатынасы, жастарды</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еңбекке </a:t>
            </a:r>
            <a:r>
              <a:rPr lang="ru-RU" sz="2400" b="1" i="1" dirty="0">
                <a:latin typeface="Times New Roman" panose="02020603050405020304" pitchFamily="18" charset="0"/>
                <a:cs typeface="Times New Roman" panose="02020603050405020304" pitchFamily="18" charset="0"/>
              </a:rPr>
              <a:t>баулу. </a:t>
            </a:r>
            <a:r>
              <a:rPr lang="ru-RU" sz="2400" b="1" i="1" dirty="0" err="1">
                <a:latin typeface="Times New Roman" panose="02020603050405020304" pitchFamily="18" charset="0"/>
                <a:cs typeface="Times New Roman" panose="02020603050405020304" pitchFamily="18" charset="0"/>
              </a:rPr>
              <a:t>Өзінің  барлық  педагогикалық  теориясында</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жас</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жеткіншектердің ұлттық  тәрбиесін  қалыптастырып, жетілдіруде</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қазақ  халқының  ғасырлар бойы</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тәрбие саласында</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жиған </a:t>
            </a:r>
            <a:r>
              <a:rPr lang="ru-RU" sz="2400" b="1" i="1" dirty="0">
                <a:latin typeface="Times New Roman" panose="02020603050405020304" pitchFamily="18" charset="0"/>
                <a:cs typeface="Times New Roman" panose="02020603050405020304" pitchFamily="18" charset="0"/>
              </a:rPr>
              <a:t>бай </a:t>
            </a:r>
            <a:r>
              <a:rPr lang="ru-RU" sz="2400" b="1" i="1" dirty="0" err="1">
                <a:latin typeface="Times New Roman" panose="02020603050405020304" pitchFamily="18" charset="0"/>
                <a:cs typeface="Times New Roman" panose="02020603050405020304" pitchFamily="18" charset="0"/>
              </a:rPr>
              <a:t>тәжірибесін негізге</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алу</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қажет деген</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пікірді</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ұстанғандардың бірі</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Ыбырай</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Оның дүниетанымдық көзқарасының қалыптасуына  әсіресе </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қазақтың мәдениетін </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өнерін терең білетін</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ақыл </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парасаты</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жоғары,  сөзге </a:t>
            </a:r>
            <a:r>
              <a:rPr lang="ru-RU" sz="2400" b="1" i="1" dirty="0" err="1" smtClean="0">
                <a:latin typeface="Times New Roman" panose="02020603050405020304" pitchFamily="18" charset="0"/>
                <a:cs typeface="Times New Roman" panose="02020603050405020304" pitchFamily="18" charset="0"/>
              </a:rPr>
              <a:t>шешен</a:t>
            </a:r>
            <a:r>
              <a:rPr lang="ru-RU" sz="2400" b="1" i="1" dirty="0" smtClean="0">
                <a:latin typeface="Times New Roman" panose="02020603050405020304" pitchFamily="18" charset="0"/>
                <a:cs typeface="Times New Roman" panose="02020603050405020304" pitchFamily="18" charset="0"/>
              </a:rPr>
              <a:t>, </a:t>
            </a:r>
            <a:r>
              <a:rPr lang="ru-RU" sz="2400" b="1" i="1" dirty="0" err="1" smtClean="0">
                <a:latin typeface="Times New Roman" panose="02020603050405020304" pitchFamily="18" charset="0"/>
                <a:cs typeface="Times New Roman" panose="02020603050405020304" pitchFamily="18" charset="0"/>
              </a:rPr>
              <a:t>елге</a:t>
            </a:r>
            <a:r>
              <a:rPr lang="ru-RU" sz="2400" b="1" i="1" dirty="0" smtClean="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сыйлы</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атасы</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Балғожаның ықпалы ерекше</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болды</a:t>
            </a:r>
            <a:r>
              <a:rPr lang="ru-RU" sz="2400" b="1" i="1" dirty="0">
                <a:latin typeface="Times New Roman" panose="02020603050405020304" pitchFamily="18" charset="0"/>
                <a:cs typeface="Times New Roman" panose="02020603050405020304" pitchFamily="18" charset="0"/>
              </a:rPr>
              <a:t>. </a:t>
            </a:r>
          </a:p>
        </p:txBody>
      </p:sp>
      <p:pic>
        <p:nvPicPr>
          <p:cNvPr id="3" name="Рисунок 4">
            <a:extLst>
              <a:ext uri="{FF2B5EF4-FFF2-40B4-BE49-F238E27FC236}">
                <a16:creationId xmlns="" xmlns:a16="http://schemas.microsoft.com/office/drawing/2014/main" id="{17383127-77F0-1D44-B37A-B28E20ED3C1B}"/>
              </a:ext>
            </a:extLst>
          </p:cNvPr>
          <p:cNvPicPr>
            <a:picLocks noChangeAspect="1"/>
          </p:cNvPicPr>
          <p:nvPr/>
        </p:nvPicPr>
        <p:blipFill>
          <a:blip r:embed="rId2"/>
          <a:stretch>
            <a:fillRect/>
          </a:stretch>
        </p:blipFill>
        <p:spPr>
          <a:xfrm>
            <a:off x="8465006" y="1346937"/>
            <a:ext cx="2943230" cy="4164125"/>
          </a:xfrm>
          <a:prstGeom prst="rect">
            <a:avLst/>
          </a:prstGeom>
        </p:spPr>
      </p:pic>
    </p:spTree>
    <p:extLst>
      <p:ext uri="{BB962C8B-B14F-4D97-AF65-F5344CB8AC3E}">
        <p14:creationId xmlns:p14="http://schemas.microsoft.com/office/powerpoint/2010/main" xmlns="" val="40664001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991B199-3070-B149-B5B8-8066CD3FC64B}"/>
              </a:ext>
            </a:extLst>
          </p:cNvPr>
          <p:cNvSpPr>
            <a:spLocks noGrp="1"/>
          </p:cNvSpPr>
          <p:nvPr>
            <p:ph type="title"/>
          </p:nvPr>
        </p:nvSpPr>
        <p:spPr>
          <a:xfrm>
            <a:off x="602855" y="0"/>
            <a:ext cx="10986289" cy="2916071"/>
          </a:xfrm>
        </p:spPr>
        <p:txBody>
          <a:bodyPr>
            <a:normAutofit/>
          </a:bodyPr>
          <a:lstStyle/>
          <a:p>
            <a:pPr algn="ctr"/>
            <a:r>
              <a:rPr lang="ru-RU" sz="2800" b="1" i="1" dirty="0" err="1">
                <a:latin typeface="Times New Roman" panose="02020603050405020304" pitchFamily="18" charset="0"/>
                <a:cs typeface="Times New Roman" panose="02020603050405020304" pitchFamily="18" charset="0"/>
              </a:rPr>
              <a:t>Алтынсарин</a:t>
            </a:r>
            <a:r>
              <a:rPr lang="ru-RU" sz="2800" b="1" i="1" dirty="0">
                <a:latin typeface="Times New Roman" panose="02020603050405020304" pitchFamily="18" charset="0"/>
                <a:cs typeface="Times New Roman" panose="02020603050405020304" pitchFamily="18" charset="0"/>
              </a:rPr>
              <a:t> бай </a:t>
            </a:r>
            <a:r>
              <a:rPr lang="ru-RU" sz="2800" b="1" i="1" dirty="0" err="1">
                <a:latin typeface="Times New Roman" panose="02020603050405020304" pitchFamily="18" charset="0"/>
                <a:cs typeface="Times New Roman" panose="02020603050405020304" pitchFamily="18" charset="0"/>
              </a:rPr>
              <a:t>шығармашылық мұра қалдырды</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лирикалық өлеңдер</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қазақ даласының табиғаты және оның айтылмас</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байлығы туралы</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әңгімелер</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сол</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кездегі</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өмірдің әр түрлі жақтары туралы</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публицистикалық жазбалар</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Бұл </a:t>
            </a:r>
            <a:r>
              <a:rPr lang="ru-RU" sz="2800" b="1" i="1" dirty="0">
                <a:latin typeface="Times New Roman" panose="02020603050405020304" pitchFamily="18" charset="0"/>
                <a:cs typeface="Times New Roman" panose="02020603050405020304" pitchFamily="18" charset="0"/>
              </a:rPr>
              <a:t>этнография </a:t>
            </a:r>
            <a:r>
              <a:rPr lang="ru-RU" sz="2800" b="1" i="1" dirty="0" err="1">
                <a:latin typeface="Times New Roman" panose="02020603050405020304" pitchFamily="18" charset="0"/>
                <a:cs typeface="Times New Roman" panose="02020603050405020304" pitchFamily="18" charset="0"/>
              </a:rPr>
              <a:t>тақырыбындағы очерктер</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және экономикалық</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әлеуметтік-саяси мәселелерге арналған жазбалар</a:t>
            </a:r>
            <a:r>
              <a:rPr lang="ru-RU" sz="2800" b="1" i="1" dirty="0">
                <a:latin typeface="Times New Roman" panose="02020603050405020304" pitchFamily="18" charset="0"/>
                <a:cs typeface="Times New Roman" panose="02020603050405020304" pitchFamily="18" charset="0"/>
              </a:rPr>
              <a:t>.</a:t>
            </a:r>
          </a:p>
        </p:txBody>
      </p:sp>
      <p:pic>
        <p:nvPicPr>
          <p:cNvPr id="6" name="Рисунок 6">
            <a:extLst>
              <a:ext uri="{FF2B5EF4-FFF2-40B4-BE49-F238E27FC236}">
                <a16:creationId xmlns="" xmlns:a16="http://schemas.microsoft.com/office/drawing/2014/main" id="{B7D7D41B-EFC6-1E47-9C15-156F222FFB80}"/>
              </a:ext>
            </a:extLst>
          </p:cNvPr>
          <p:cNvPicPr>
            <a:picLocks noChangeAspect="1"/>
          </p:cNvPicPr>
          <p:nvPr/>
        </p:nvPicPr>
        <p:blipFill>
          <a:blip r:embed="rId2"/>
          <a:stretch>
            <a:fillRect/>
          </a:stretch>
        </p:blipFill>
        <p:spPr>
          <a:xfrm>
            <a:off x="3557313" y="3179073"/>
            <a:ext cx="5077371" cy="3370104"/>
          </a:xfrm>
          <a:prstGeom prst="rect">
            <a:avLst/>
          </a:prstGeom>
        </p:spPr>
      </p:pic>
    </p:spTree>
    <p:extLst>
      <p:ext uri="{BB962C8B-B14F-4D97-AF65-F5344CB8AC3E}">
        <p14:creationId xmlns:p14="http://schemas.microsoft.com/office/powerpoint/2010/main" xmlns="" val="13927014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64F6F5F-FD67-004C-A410-0ADB9691AD2D}"/>
              </a:ext>
            </a:extLst>
          </p:cNvPr>
          <p:cNvSpPr>
            <a:spLocks noGrp="1"/>
          </p:cNvSpPr>
          <p:nvPr>
            <p:ph type="title"/>
          </p:nvPr>
        </p:nvSpPr>
        <p:spPr>
          <a:xfrm>
            <a:off x="342900" y="0"/>
            <a:ext cx="11506200" cy="2307298"/>
          </a:xfrm>
        </p:spPr>
        <p:txBody>
          <a:bodyPr>
            <a:normAutofit/>
          </a:bodyPr>
          <a:lstStyle/>
          <a:p>
            <a:pPr algn="ctr"/>
            <a:r>
              <a:rPr lang="ru-RU" sz="2000" b="1" i="1" dirty="0" err="1">
                <a:latin typeface="Times New Roman" panose="02020603050405020304" pitchFamily="18" charset="0"/>
                <a:cs typeface="Times New Roman" panose="02020603050405020304" pitchFamily="18" charset="0"/>
              </a:rPr>
              <a:t>Бұл оның еңбегінің </a:t>
            </a:r>
            <a:r>
              <a:rPr lang="ru-RU" sz="2000" b="1" i="1" dirty="0">
                <a:latin typeface="Times New Roman" panose="02020603050405020304" pitchFamily="18" charset="0"/>
                <a:cs typeface="Times New Roman" panose="02020603050405020304" pitchFamily="18" charset="0"/>
              </a:rPr>
              <a:t>аз </a:t>
            </a:r>
            <a:r>
              <a:rPr lang="ru-RU" sz="2000" b="1" i="1" dirty="0" err="1">
                <a:latin typeface="Times New Roman" panose="02020603050405020304" pitchFamily="18" charset="0"/>
                <a:cs typeface="Times New Roman" panose="02020603050405020304" pitchFamily="18" charset="0"/>
              </a:rPr>
              <a:t>ғана бөлігі</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Біздің президенттің өзі оның еңбегін мойындайды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Бүкіл елде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оған арналған көшелер арналған, мұражайлар, ескерткіштер</a:t>
            </a:r>
            <a:r>
              <a:rPr lang="ru-RU" sz="2000" b="1" i="1" dirty="0">
                <a:latin typeface="Times New Roman" panose="02020603050405020304" pitchFamily="18" charset="0"/>
                <a:cs typeface="Times New Roman" panose="02020603050405020304" pitchFamily="18" charset="0"/>
              </a:rPr>
              <a:t> мен </a:t>
            </a:r>
            <a:r>
              <a:rPr lang="ru-RU" sz="2000" b="1" i="1" dirty="0" err="1">
                <a:latin typeface="Times New Roman" panose="02020603050405020304" pitchFamily="18" charset="0"/>
                <a:cs typeface="Times New Roman" panose="02020603050405020304" pitchFamily="18" charset="0"/>
              </a:rPr>
              <a:t>оның атындағы оқу орындары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ашылуда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Бүкіл халық үшін көп нәрсе жасаған мұндай адамдар</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бүкіл ұрпақтың пұттары болуы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керек</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Оның арқасында біздің қазақ халқы өте білімді</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болып</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шықты деп</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толық айта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аламын</a:t>
            </a:r>
            <a:r>
              <a:rPr lang="ru-RU" sz="2000" b="1" i="1" dirty="0">
                <a:latin typeface="Times New Roman" panose="02020603050405020304" pitchFamily="18" charset="0"/>
                <a:cs typeface="Times New Roman" panose="02020603050405020304" pitchFamily="18" charset="0"/>
              </a:rPr>
              <a:t>. </a:t>
            </a:r>
          </a:p>
        </p:txBody>
      </p:sp>
      <p:pic>
        <p:nvPicPr>
          <p:cNvPr id="4" name="Рисунок 4">
            <a:extLst>
              <a:ext uri="{FF2B5EF4-FFF2-40B4-BE49-F238E27FC236}">
                <a16:creationId xmlns="" xmlns:a16="http://schemas.microsoft.com/office/drawing/2014/main" id="{34A32389-4320-F144-AB37-A3D192C40EA3}"/>
              </a:ext>
            </a:extLst>
          </p:cNvPr>
          <p:cNvPicPr>
            <a:picLocks noChangeAspect="1"/>
          </p:cNvPicPr>
          <p:nvPr/>
        </p:nvPicPr>
        <p:blipFill>
          <a:blip r:embed="rId2"/>
          <a:stretch>
            <a:fillRect/>
          </a:stretch>
        </p:blipFill>
        <p:spPr>
          <a:xfrm>
            <a:off x="2866985" y="3602271"/>
            <a:ext cx="7178636" cy="2750775"/>
          </a:xfrm>
          <a:prstGeom prst="rect">
            <a:avLst/>
          </a:prstGeom>
        </p:spPr>
      </p:pic>
    </p:spTree>
    <p:extLst>
      <p:ext uri="{BB962C8B-B14F-4D97-AF65-F5344CB8AC3E}">
        <p14:creationId xmlns:p14="http://schemas.microsoft.com/office/powerpoint/2010/main" xmlns="" val="37137091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0D7753C-69DD-6C42-91D6-89FDE272CCBC}"/>
              </a:ext>
            </a:extLst>
          </p:cNvPr>
          <p:cNvSpPr>
            <a:spLocks noGrp="1"/>
          </p:cNvSpPr>
          <p:nvPr>
            <p:ph type="title"/>
          </p:nvPr>
        </p:nvSpPr>
        <p:spPr>
          <a:xfrm>
            <a:off x="0" y="753533"/>
            <a:ext cx="12192000" cy="6104467"/>
          </a:xfrm>
        </p:spPr>
        <p:txBody>
          <a:bodyPr>
            <a:noAutofit/>
          </a:bodyPr>
          <a:lstStyle/>
          <a:p>
            <a:pPr algn="ctr"/>
            <a:r>
              <a:rPr lang="ru-RU" sz="3200" b="1" i="1" dirty="0" err="1">
                <a:latin typeface="Times New Roman" panose="02020603050405020304" pitchFamily="18" charset="0"/>
                <a:cs typeface="Times New Roman" panose="02020603050405020304" pitchFamily="18" charset="0"/>
              </a:rPr>
              <a:t>Кел</a:t>
            </a:r>
            <a:r>
              <a:rPr lang="ru-RU" sz="3200" b="1" i="1" dirty="0">
                <a:latin typeface="Times New Roman" panose="02020603050405020304" pitchFamily="18" charset="0"/>
                <a:cs typeface="Times New Roman" panose="02020603050405020304" pitchFamily="18" charset="0"/>
              </a:rPr>
              <a:t>, </a:t>
            </a:r>
            <a:r>
              <a:rPr lang="ru-RU" sz="3200" b="1" i="1" dirty="0" err="1">
                <a:latin typeface="Times New Roman" panose="02020603050405020304" pitchFamily="18" charset="0"/>
                <a:cs typeface="Times New Roman" panose="02020603050405020304" pitchFamily="18" charset="0"/>
              </a:rPr>
              <a:t>балалар</a:t>
            </a:r>
            <a:r>
              <a:rPr lang="ru-RU" sz="3200" b="1" i="1" dirty="0">
                <a:latin typeface="Times New Roman" panose="02020603050405020304" pitchFamily="18" charset="0"/>
                <a:cs typeface="Times New Roman" panose="02020603050405020304" pitchFamily="18" charset="0"/>
              </a:rPr>
              <a:t>, </a:t>
            </a:r>
            <a:r>
              <a:rPr lang="ru-RU" sz="3200" b="1" i="1" dirty="0" err="1">
                <a:latin typeface="Times New Roman" panose="02020603050405020304" pitchFamily="18" charset="0"/>
                <a:cs typeface="Times New Roman" panose="02020603050405020304" pitchFamily="18" charset="0"/>
              </a:rPr>
              <a:t>оқылық,</a:t>
            </a:r>
            <a:r>
              <a:rPr lang="ru-RU" sz="3200" b="1" i="1" dirty="0">
                <a:latin typeface="Times New Roman" panose="02020603050405020304" pitchFamily="18" charset="0"/>
                <a:cs typeface="Times New Roman" panose="02020603050405020304" pitchFamily="18" charset="0"/>
              </a:rPr>
              <a:t>
</a:t>
            </a:r>
            <a:r>
              <a:rPr lang="ru-RU" sz="3200" b="1" i="1" dirty="0" err="1">
                <a:latin typeface="Times New Roman" panose="02020603050405020304" pitchFamily="18" charset="0"/>
                <a:cs typeface="Times New Roman" panose="02020603050405020304" pitchFamily="18" charset="0"/>
              </a:rPr>
              <a:t>Оқығанды көңілге</a:t>
            </a:r>
            <a:r>
              <a:rPr lang="ru-RU" sz="3200" b="1" i="1" dirty="0">
                <a:latin typeface="Times New Roman" panose="02020603050405020304" pitchFamily="18" charset="0"/>
                <a:cs typeface="Times New Roman" panose="02020603050405020304" pitchFamily="18" charset="0"/>
              </a:rPr>
              <a:t>
</a:t>
            </a:r>
            <a:r>
              <a:rPr lang="ru-RU" sz="3200" b="1" i="1" dirty="0" err="1">
                <a:latin typeface="Times New Roman" panose="02020603050405020304" pitchFamily="18" charset="0"/>
                <a:cs typeface="Times New Roman" panose="02020603050405020304" pitchFamily="18" charset="0"/>
              </a:rPr>
              <a:t>Ықыласпен тоқылық..</a:t>
            </a:r>
            <a:r>
              <a:rPr lang="ru-RU" sz="3200" b="1" i="1" dirty="0">
                <a:latin typeface="Times New Roman" panose="02020603050405020304" pitchFamily="18" charset="0"/>
                <a:cs typeface="Times New Roman" panose="02020603050405020304" pitchFamily="18" charset="0"/>
              </a:rPr>
              <a:t>
Мал </a:t>
            </a:r>
            <a:r>
              <a:rPr lang="ru-RU" sz="3200" b="1" i="1" dirty="0" err="1">
                <a:latin typeface="Times New Roman" panose="02020603050405020304" pitchFamily="18" charset="0"/>
                <a:cs typeface="Times New Roman" panose="02020603050405020304" pitchFamily="18" charset="0"/>
              </a:rPr>
              <a:t>дәулеттің байлығы</a:t>
            </a:r>
            <a:r>
              <a:rPr lang="ru-RU" sz="3200" b="1" i="1" dirty="0">
                <a:latin typeface="Times New Roman" panose="02020603050405020304" pitchFamily="18" charset="0"/>
                <a:cs typeface="Times New Roman" panose="02020603050405020304" pitchFamily="18" charset="0"/>
              </a:rPr>
              <a:t>,
</a:t>
            </a:r>
            <a:r>
              <a:rPr lang="ru-RU" sz="3200" b="1" i="1" dirty="0" err="1">
                <a:latin typeface="Times New Roman" panose="02020603050405020304" pitchFamily="18" charset="0"/>
                <a:cs typeface="Times New Roman" panose="02020603050405020304" pitchFamily="18" charset="0"/>
              </a:rPr>
              <a:t>Бір</a:t>
            </a:r>
            <a:r>
              <a:rPr lang="ru-RU" sz="3200" b="1" i="1" dirty="0">
                <a:latin typeface="Times New Roman" panose="02020603050405020304" pitchFamily="18" charset="0"/>
                <a:cs typeface="Times New Roman" panose="02020603050405020304" pitchFamily="18" charset="0"/>
              </a:rPr>
              <a:t> </a:t>
            </a:r>
            <a:r>
              <a:rPr lang="ru-RU" sz="3200" b="1" i="1" dirty="0" err="1">
                <a:latin typeface="Times New Roman" panose="02020603050405020304" pitchFamily="18" charset="0"/>
                <a:cs typeface="Times New Roman" panose="02020603050405020304" pitchFamily="18" charset="0"/>
              </a:rPr>
              <a:t>жұтасаң жоқ болар</a:t>
            </a:r>
            <a:r>
              <a:rPr lang="ru-RU" sz="3200" b="1" i="1" dirty="0">
                <a:latin typeface="Times New Roman" panose="02020603050405020304" pitchFamily="18" charset="0"/>
                <a:cs typeface="Times New Roman" panose="02020603050405020304" pitchFamily="18" charset="0"/>
              </a:rPr>
              <a:t>,
</a:t>
            </a:r>
            <a:r>
              <a:rPr lang="ru-RU" sz="3200" b="1" i="1" dirty="0" err="1">
                <a:latin typeface="Times New Roman" panose="02020603050405020304" pitchFamily="18" charset="0"/>
                <a:cs typeface="Times New Roman" panose="02020603050405020304" pitchFamily="18" charset="0"/>
              </a:rPr>
              <a:t>Оқымыстың байлығы</a:t>
            </a:r>
            <a:r>
              <a:rPr lang="ru-RU" sz="3200" b="1" i="1" dirty="0">
                <a:latin typeface="Times New Roman" panose="02020603050405020304" pitchFamily="18" charset="0"/>
                <a:cs typeface="Times New Roman" panose="02020603050405020304" pitchFamily="18" charset="0"/>
              </a:rPr>
              <a:t>,
</a:t>
            </a:r>
            <a:r>
              <a:rPr lang="ru-RU" sz="3200" b="1" i="1" dirty="0" err="1">
                <a:latin typeface="Times New Roman" panose="02020603050405020304" pitchFamily="18" charset="0"/>
                <a:cs typeface="Times New Roman" panose="02020603050405020304" pitchFamily="18" charset="0"/>
              </a:rPr>
              <a:t>Күннен- күнге көп болар</a:t>
            </a:r>
            <a:r>
              <a:rPr lang="ru-RU" sz="3200" b="1" i="1" dirty="0">
                <a:latin typeface="Times New Roman" panose="02020603050405020304" pitchFamily="18" charset="0"/>
                <a:cs typeface="Times New Roman" panose="02020603050405020304" pitchFamily="18" charset="0"/>
              </a:rPr>
              <a:t>,
</a:t>
            </a:r>
            <a:r>
              <a:rPr lang="ru-RU" sz="3200" b="1" i="1" dirty="0" err="1">
                <a:latin typeface="Times New Roman" panose="02020603050405020304" pitchFamily="18" charset="0"/>
                <a:cs typeface="Times New Roman" panose="02020603050405020304" pitchFamily="18" charset="0"/>
              </a:rPr>
              <a:t>Еш</a:t>
            </a:r>
            <a:r>
              <a:rPr lang="ru-RU" sz="3200" b="1" i="1" dirty="0">
                <a:latin typeface="Times New Roman" panose="02020603050405020304" pitchFamily="18" charset="0"/>
                <a:cs typeface="Times New Roman" panose="02020603050405020304" pitchFamily="18" charset="0"/>
              </a:rPr>
              <a:t> </a:t>
            </a:r>
            <a:r>
              <a:rPr lang="ru-RU" sz="3200" b="1" i="1" dirty="0" err="1">
                <a:latin typeface="Times New Roman" panose="02020603050405020304" pitchFamily="18" charset="0"/>
                <a:cs typeface="Times New Roman" panose="02020603050405020304" pitchFamily="18" charset="0"/>
              </a:rPr>
              <a:t>жұтамақ жоқ болар</a:t>
            </a:r>
            <a:r>
              <a:rPr lang="ru-RU" sz="3200" b="1"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2373543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След самолета">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79</TotalTime>
  <Words>454</Words>
  <Application>Microsoft Office PowerPoint</Application>
  <PresentationFormat>Произвольный</PresentationFormat>
  <Paragraphs>15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След самолета</vt:lpstr>
      <vt:lpstr>Слайд 1</vt:lpstr>
      <vt:lpstr>Слайд 2</vt:lpstr>
      <vt:lpstr>Слайд 3</vt:lpstr>
      <vt:lpstr>Слайд 4</vt:lpstr>
      <vt:lpstr>Слайд 5</vt:lpstr>
      <vt:lpstr>Слайд 6</vt:lpstr>
      <vt:lpstr>Алтынсарин бай шығармашылық мұра қалдырды: лирикалық өлеңдер, қазақ даласының табиғаты және оның айтылмас байлығы туралы әңгімелер, сол кездегі өмірдің әр түрлі жақтары туралы публицистикалық жазбалар. Бұл этнография тақырыбындағы очерктер және экономикалық, әлеуметтік-саяси мәселелерге арналған жазбалар.</vt:lpstr>
      <vt:lpstr>Бұл оның еңбегінің аз ғана бөлігі. Біздің президенттің өзі оның еңбегін мойындайды. Бүкіл елде оған арналған көшелер арналған, мұражайлар, ескерткіштер мен оның атындағы оқу орындары ашылуда.
Бүкіл халық үшін көп нәрсе жасаған мұндай адамдар бүкіл ұрпақтың пұттары болуы керек. Оның арқасында біздің қазақ халқы өте білімді болып шықты деп толық айта аламын. </vt:lpstr>
      <vt:lpstr>Кел, балалар, оқылық,
Оқығанды көңілге
Ықыласпен тоқылық..
Мал дәулеттің байлығы,
Бір жұтасаң жоқ болар,
Оқымыстың байлығы,
Күннен- күнге көп болар,
Еш жұтамақ жоқ болар.</vt:lpstr>
      <vt:lpstr>Назарларыңызға рахмет!!!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gauhar2003tulekbaeva@gmail.com</dc:creator>
  <cp:lastModifiedBy>Редактор</cp:lastModifiedBy>
  <cp:revision>17</cp:revision>
  <dcterms:created xsi:type="dcterms:W3CDTF">2021-02-17T20:41:23Z</dcterms:created>
  <dcterms:modified xsi:type="dcterms:W3CDTF">2021-11-19T05:00:46Z</dcterms:modified>
</cp:coreProperties>
</file>